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23"/>
  </p:notesMasterIdLst>
  <p:sldIdLst>
    <p:sldId id="256" r:id="rId5"/>
    <p:sldId id="257" r:id="rId6"/>
    <p:sldId id="295" r:id="rId7"/>
    <p:sldId id="296" r:id="rId8"/>
    <p:sldId id="262" r:id="rId9"/>
    <p:sldId id="288" r:id="rId10"/>
    <p:sldId id="264" r:id="rId11"/>
    <p:sldId id="265" r:id="rId12"/>
    <p:sldId id="266" r:id="rId13"/>
    <p:sldId id="268" r:id="rId14"/>
    <p:sldId id="269" r:id="rId15"/>
    <p:sldId id="297" r:id="rId16"/>
    <p:sldId id="298" r:id="rId17"/>
    <p:sldId id="299" r:id="rId18"/>
    <p:sldId id="300" r:id="rId19"/>
    <p:sldId id="270" r:id="rId20"/>
    <p:sldId id="276" r:id="rId21"/>
    <p:sldId id="282" r:id="rId22"/>
  </p:sldIdLst>
  <p:sldSz cx="9144000" cy="6858000" type="screen4x3"/>
  <p:notesSz cx="6669088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0" autoAdjust="0"/>
    <p:restoredTop sz="94721"/>
  </p:normalViewPr>
  <p:slideViewPr>
    <p:cSldViewPr snapToGrid="0">
      <p:cViewPr varScale="1">
        <p:scale>
          <a:sx n="105" d="100"/>
          <a:sy n="105" d="100"/>
        </p:scale>
        <p:origin x="200" y="8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63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084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4cf0f51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4cf0f5160_0_0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54cf0f5160_0_0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9650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cf0f516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cf0f5160_0_78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cf0f5160_0_78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21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CDDC9156-A0EE-5D25-7765-85B39D09C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cf0f5160_0_84:notes">
            <a:extLst>
              <a:ext uri="{FF2B5EF4-FFF2-40B4-BE49-F238E27FC236}">
                <a16:creationId xmlns:a16="http://schemas.microsoft.com/office/drawing/2014/main" id="{9728CC86-2D0A-431F-457C-2B0601010F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cf0f5160_0_84:notes">
            <a:extLst>
              <a:ext uri="{FF2B5EF4-FFF2-40B4-BE49-F238E27FC236}">
                <a16:creationId xmlns:a16="http://schemas.microsoft.com/office/drawing/2014/main" id="{48D6835B-AF32-E68B-7D08-A1D6EB57E1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4cf0f5160_0_84:notes">
            <a:extLst>
              <a:ext uri="{FF2B5EF4-FFF2-40B4-BE49-F238E27FC236}">
                <a16:creationId xmlns:a16="http://schemas.microsoft.com/office/drawing/2014/main" id="{05977E3E-2173-066F-4E73-A0AC2646BD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0657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cf0f516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cf0f5160_0_84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4cf0f5160_0_84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435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68DEAC83-A315-3356-A1C9-94C967FD8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cf0f5160_0_84:notes">
            <a:extLst>
              <a:ext uri="{FF2B5EF4-FFF2-40B4-BE49-F238E27FC236}">
                <a16:creationId xmlns:a16="http://schemas.microsoft.com/office/drawing/2014/main" id="{3A80B220-4443-5EB4-5498-DDFEF21E4A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cf0f5160_0_84:notes">
            <a:extLst>
              <a:ext uri="{FF2B5EF4-FFF2-40B4-BE49-F238E27FC236}">
                <a16:creationId xmlns:a16="http://schemas.microsoft.com/office/drawing/2014/main" id="{79E218A9-B70E-454A-58AD-3A632E0BE3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4cf0f5160_0_84:notes">
            <a:extLst>
              <a:ext uri="{FF2B5EF4-FFF2-40B4-BE49-F238E27FC236}">
                <a16:creationId xmlns:a16="http://schemas.microsoft.com/office/drawing/2014/main" id="{D482B714-D4A0-B62A-0085-2A889DCB33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839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1D2EAD42-6B0E-4E7C-F5DF-345A2227B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cf0f5160_0_84:notes">
            <a:extLst>
              <a:ext uri="{FF2B5EF4-FFF2-40B4-BE49-F238E27FC236}">
                <a16:creationId xmlns:a16="http://schemas.microsoft.com/office/drawing/2014/main" id="{A5166795-1C1F-1ADD-D9C7-2AF0CB6598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cf0f5160_0_84:notes">
            <a:extLst>
              <a:ext uri="{FF2B5EF4-FFF2-40B4-BE49-F238E27FC236}">
                <a16:creationId xmlns:a16="http://schemas.microsoft.com/office/drawing/2014/main" id="{14B30F90-1ECA-E101-9DDD-F2782C516E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4cf0f5160_0_84:notes">
            <a:extLst>
              <a:ext uri="{FF2B5EF4-FFF2-40B4-BE49-F238E27FC236}">
                <a16:creationId xmlns:a16="http://schemas.microsoft.com/office/drawing/2014/main" id="{10737323-0B0C-C8B3-F9C8-F167B1FE81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37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cf0f516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cf0f5160_0_84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4cf0f5160_0_84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435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45beae88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45beae88c_0_40:notes"/>
          <p:cNvSpPr txBox="1">
            <a:spLocks noGrp="1"/>
          </p:cNvSpPr>
          <p:nvPr>
            <p:ph type="body" idx="1"/>
          </p:nvPr>
        </p:nvSpPr>
        <p:spPr>
          <a:xfrm>
            <a:off x="685638" y="4400712"/>
            <a:ext cx="54867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545beae88c_0_40:notes"/>
          <p:cNvSpPr txBox="1">
            <a:spLocks noGrp="1"/>
          </p:cNvSpPr>
          <p:nvPr>
            <p:ph type="sldNum" idx="12"/>
          </p:nvPr>
        </p:nvSpPr>
        <p:spPr>
          <a:xfrm>
            <a:off x="3885282" y="8685268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4cf0f51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4cf0f5160_0_6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54cf0f5160_0_6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74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4cf0f516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4cf0f5160_0_155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54cf0f5160_0_155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446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C943C8E1-999B-9591-7678-F8EA8FCB3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4cf0f5160_0_155:notes">
            <a:extLst>
              <a:ext uri="{FF2B5EF4-FFF2-40B4-BE49-F238E27FC236}">
                <a16:creationId xmlns:a16="http://schemas.microsoft.com/office/drawing/2014/main" id="{267D088B-4EC5-BA23-EE39-E10C9DBE49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4cf0f5160_0_155:notes">
            <a:extLst>
              <a:ext uri="{FF2B5EF4-FFF2-40B4-BE49-F238E27FC236}">
                <a16:creationId xmlns:a16="http://schemas.microsoft.com/office/drawing/2014/main" id="{9AC284FD-19F8-EF94-2D0F-E3E86FF670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54cf0f5160_0_155:notes">
            <a:extLst>
              <a:ext uri="{FF2B5EF4-FFF2-40B4-BE49-F238E27FC236}">
                <a16:creationId xmlns:a16="http://schemas.microsoft.com/office/drawing/2014/main" id="{9A589198-4C0A-9D9D-8663-92F4525EE8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1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4cf0f516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4cf0f5160_0_24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54cf0f5160_0_24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46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4cf0f51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4cf0f5160_0_42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54cf0f5160_0_42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4cf0f516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4cf0f5160_0_48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54cf0f5160_0_48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83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4cf0f516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4cf0f5160_0_54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54cf0f5160_0_54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23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4cf0f516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4cf0f5160_0_72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54cf0f5160_0_72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65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voorblad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68413" y="2157413"/>
            <a:ext cx="6472237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68413" y="2919413"/>
            <a:ext cx="64722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760"/>
              </a:spcBef>
              <a:spcAft>
                <a:spcPts val="0"/>
              </a:spcAft>
              <a:buSzPts val="3800"/>
              <a:buFont typeface="Trebuchet MS"/>
              <a:buNone/>
              <a:defRPr sz="3800">
                <a:solidFill>
                  <a:schemeClr val="l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268413" y="5965825"/>
            <a:ext cx="64722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 rot="5400000">
            <a:off x="2481263" y="474663"/>
            <a:ext cx="4694237" cy="711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 rot="5400000">
            <a:off x="4783138" y="2776538"/>
            <a:ext cx="5430837" cy="177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 rot="5400000">
            <a:off x="1146969" y="1072356"/>
            <a:ext cx="5430837" cy="51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3482975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903788" y="1687513"/>
            <a:ext cx="3484562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Trebuchet MS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200"/>
              <a:buFont typeface="Trebuchet MS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4B95D7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4B95D7"/>
              </a:buClr>
              <a:buSzPts val="2800"/>
              <a:buFont typeface="Trebuchet MS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4B95D7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4B95D7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4B95D7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200"/>
              <a:buFont typeface="Trebuchet MS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volgblad.pdf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4B95D7"/>
              </a:buClr>
              <a:buSzPts val="2800"/>
              <a:buFont typeface="Trebuchet MS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4B95D7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4B95D7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4B95D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4B95D7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ganala.nu/projecten-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268413" y="2157413"/>
            <a:ext cx="6472200" cy="40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</a:pPr>
            <a:br>
              <a:rPr lang="nl-NL" dirty="0"/>
            </a:br>
            <a:r>
              <a:rPr lang="nl-NL" dirty="0"/>
              <a:t>Studiejaar 2026-2027</a:t>
            </a:r>
            <a:br>
              <a:rPr lang="nl-NL" dirty="0"/>
            </a:br>
            <a:r>
              <a:rPr lang="nl-NL" dirty="0"/>
              <a:t>Informatie over stage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268413" y="3770723"/>
            <a:ext cx="6009080" cy="230956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nl-NL" dirty="0"/>
              <a:t>Deeltijd leeruitkomsten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nl-NL" dirty="0"/>
              <a:t>DTL1-V25, DTL1VT2F,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nl-NL" dirty="0"/>
              <a:t>DTLA-R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400"/>
              <a:t>In het sollicitatiegesprek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sz="2600" dirty="0"/>
              <a:t>Bedenk welke keuzes in jouw persoonlijke leerroute consequenties hebben voor je stage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sz="2600" dirty="0"/>
              <a:t>Breng deze ter sprake tijdens het gesprek.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sz="2600" dirty="0"/>
              <a:t>Wil je in een bepaalde periode meer stage lopen? Wil je een deel van je stagedagen in een andere groep doorbrengen? Breng ook dat ter sprake in het sollicitatiegesprek.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sz="2600" dirty="0"/>
              <a:t>Stand van zaken studievoortgang.</a:t>
            </a:r>
            <a:endParaRPr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Zelf een plaats?</a:t>
            </a:r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l-NL"/>
              <a:t>Je kunt </a:t>
            </a:r>
            <a:r>
              <a:rPr lang="nl-NL" b="1"/>
              <a:t>niet</a:t>
            </a:r>
            <a:r>
              <a:rPr lang="nl-NL"/>
              <a:t> zelf een plaats regelen.</a:t>
            </a:r>
            <a:br>
              <a:rPr lang="nl-NL"/>
            </a:br>
            <a:r>
              <a:rPr lang="nl-NL"/>
              <a:t>Je kunt alleen een stageplaats krijgen via een sollicitatie op een vacature op een opleidingsschool.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51623EA0-CE7E-63AE-99C4-5D552E3E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489D94DD-897A-4E1B-A707-2BD6F8757B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Stage &gt; werk:</a:t>
            </a:r>
            <a:endParaRPr dirty="0"/>
          </a:p>
        </p:txBody>
      </p:sp>
      <p:sp>
        <p:nvSpPr>
          <p:cNvPr id="157" name="Google Shape;157;p27">
            <a:extLst>
              <a:ext uri="{FF2B5EF4-FFF2-40B4-BE49-F238E27FC236}">
                <a16:creationId xmlns:a16="http://schemas.microsoft.com/office/drawing/2014/main" id="{B10813DE-5381-EFD7-395A-51754AF2CB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Vinden, binden, boeien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Versneld voor de klas/mijlpalenregeling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Stage op je werkplek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148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Vinden, binden, boeien</a:t>
            </a:r>
            <a:endParaRPr dirty="0"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Invallen tijdens je stage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Zie afspraken in de notitie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Leerwerkovereenkomst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Afbeelding 2" descr="Afbeelding met tekst, schermopname, Lettertype, document&#10;&#10;Door AI gegenereerde inhoud is mogelijk onjuist.">
            <a:extLst>
              <a:ext uri="{FF2B5EF4-FFF2-40B4-BE49-F238E27FC236}">
                <a16:creationId xmlns:a16="http://schemas.microsoft.com/office/drawing/2014/main" id="{5084D909-7491-162F-1F7B-807C33D95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199" y="3270829"/>
            <a:ext cx="4551315" cy="3608185"/>
          </a:xfrm>
          <a:prstGeom prst="rect">
            <a:avLst/>
          </a:prstGeom>
        </p:spPr>
      </p:pic>
      <p:pic>
        <p:nvPicPr>
          <p:cNvPr id="5" name="Afbeelding 4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2E53E071-7C86-A288-E05A-236D00193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0829"/>
            <a:ext cx="4657928" cy="36081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3846A884-BA55-4E50-7423-D42670BBB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4891FDF6-0490-9176-857B-379A93F122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8413" y="700542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Versneld voor de klas/mijlpalenregeling</a:t>
            </a:r>
            <a:endParaRPr dirty="0"/>
          </a:p>
        </p:txBody>
      </p:sp>
      <p:sp>
        <p:nvSpPr>
          <p:cNvPr id="157" name="Google Shape;157;p27">
            <a:extLst>
              <a:ext uri="{FF2B5EF4-FFF2-40B4-BE49-F238E27FC236}">
                <a16:creationId xmlns:a16="http://schemas.microsoft.com/office/drawing/2014/main" id="{48AFCF1E-BEEC-8627-2D1F-A51681F158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8413" y="179637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Zie notitie op </a:t>
            </a:r>
            <a:r>
              <a:rPr lang="nl-NL" dirty="0" err="1"/>
              <a:t>isop.nl</a:t>
            </a:r>
            <a:endParaRPr lang="nl-NL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Studenten met een afgeronde hbo/wo-opleiding/</a:t>
            </a:r>
            <a:r>
              <a:rPr lang="nl-NL"/>
              <a:t>deeltijd verkort</a:t>
            </a:r>
            <a:endParaRPr lang="nl-NL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Alle studiepunten en stage jaar 1 + Landelijke </a:t>
            </a:r>
            <a:r>
              <a:rPr lang="nl-NL" dirty="0" err="1"/>
              <a:t>RWt</a:t>
            </a:r>
            <a:endParaRPr lang="nl-NL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Afbeelding 2" descr="Afbeelding met tekst, schermopname, Lettertype, brief&#10;&#10;Door AI gegenereerde inhoud is mogelijk onjuist.">
            <a:extLst>
              <a:ext uri="{FF2B5EF4-FFF2-40B4-BE49-F238E27FC236}">
                <a16:creationId xmlns:a16="http://schemas.microsoft.com/office/drawing/2014/main" id="{18BEEAE3-ABC8-B7E8-0AB0-6B3361324C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68"/>
          <a:stretch>
            <a:fillRect/>
          </a:stretch>
        </p:blipFill>
        <p:spPr>
          <a:xfrm>
            <a:off x="4724399" y="3690256"/>
            <a:ext cx="3695035" cy="310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0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DC713B8A-9856-457A-D761-8BEA95F3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80719823-DEF7-4780-FAF5-D46A89AF5E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Stage lopen op je werkplek</a:t>
            </a:r>
            <a:endParaRPr dirty="0"/>
          </a:p>
        </p:txBody>
      </p:sp>
      <p:sp>
        <p:nvSpPr>
          <p:cNvPr id="157" name="Google Shape;157;p27">
            <a:extLst>
              <a:ext uri="{FF2B5EF4-FFF2-40B4-BE49-F238E27FC236}">
                <a16:creationId xmlns:a16="http://schemas.microsoft.com/office/drawing/2014/main" id="{28D1D031-9D97-340F-5FB5-06A5CF8828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Zie notitie op </a:t>
            </a:r>
            <a:r>
              <a:rPr lang="nl-NL" dirty="0" err="1"/>
              <a:t>isop.nl</a:t>
            </a: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Afbeelding 2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0885C427-0527-EC27-B685-DB31F8DAFA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73"/>
          <a:stretch>
            <a:fillRect/>
          </a:stretch>
        </p:blipFill>
        <p:spPr>
          <a:xfrm>
            <a:off x="1752600" y="2321801"/>
            <a:ext cx="5340946" cy="41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Bereikbaarheid stagebureau</a:t>
            </a:r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Leslie Wal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Mail stagebureau@iselinge.nl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>
            <a:spLocks noGrp="1"/>
          </p:cNvSpPr>
          <p:nvPr>
            <p:ph type="title"/>
          </p:nvPr>
        </p:nvSpPr>
        <p:spPr>
          <a:xfrm>
            <a:off x="360218" y="703011"/>
            <a:ext cx="8028095" cy="136324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Mogelijkheden voor een korte  buitenlandervaring</a:t>
            </a:r>
            <a:br>
              <a:rPr lang="nl-NL" dirty="0"/>
            </a:br>
            <a:endParaRPr dirty="0"/>
          </a:p>
        </p:txBody>
      </p:sp>
      <p:sp>
        <p:nvSpPr>
          <p:cNvPr id="239" name="Google Shape;239;p45"/>
          <p:cNvSpPr txBox="1">
            <a:spLocks noGrp="1"/>
          </p:cNvSpPr>
          <p:nvPr>
            <p:ph type="body" idx="1"/>
          </p:nvPr>
        </p:nvSpPr>
        <p:spPr>
          <a:xfrm>
            <a:off x="360218" y="1687513"/>
            <a:ext cx="8028095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390"/>
              </a:spcBef>
              <a:spcAft>
                <a:spcPts val="0"/>
              </a:spcAft>
              <a:buNone/>
            </a:pPr>
            <a:endParaRPr lang="nl-NL" sz="2500" dirty="0"/>
          </a:p>
          <a:p>
            <a:pPr marL="0" lvl="0" indent="0" algn="l" rtl="0">
              <a:lnSpc>
                <a:spcPct val="70000"/>
              </a:lnSpc>
              <a:spcBef>
                <a:spcPts val="390"/>
              </a:spcBef>
              <a:spcAft>
                <a:spcPts val="0"/>
              </a:spcAft>
              <a:buNone/>
            </a:pPr>
            <a:endParaRPr sz="2500" dirty="0"/>
          </a:p>
          <a:p>
            <a:pPr marL="0" lvl="0" indent="0">
              <a:spcBef>
                <a:spcPts val="0"/>
              </a:spcBef>
              <a:buNone/>
            </a:pPr>
            <a:r>
              <a:rPr lang="nl-NL" dirty="0"/>
              <a:t>Met </a:t>
            </a:r>
            <a:r>
              <a:rPr lang="nl-NL" dirty="0">
                <a:hlinkClick r:id="rId3"/>
              </a:rPr>
              <a:t>Stichting </a:t>
            </a:r>
            <a:r>
              <a:rPr lang="nl-NL" dirty="0" err="1">
                <a:hlinkClick r:id="rId3"/>
              </a:rPr>
              <a:t>Buganala</a:t>
            </a:r>
            <a:r>
              <a:rPr lang="nl-NL" dirty="0">
                <a:hlinkClick r:id="rId3"/>
              </a:rPr>
              <a:t> </a:t>
            </a:r>
            <a:r>
              <a:rPr lang="nl-NL" dirty="0"/>
              <a:t>2 a 3 weken naar Gambia (diverse scholen bezoeken, workshops verzorgen op de pabo, introduceren van onderwijsmateriaal) 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39001-2974-2761-8DB7-C70DE659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Nog vragen?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52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Inhoud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De stage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nl-NL" dirty="0"/>
              <a:t>DTL1-V25, DTL1VT2F: </a:t>
            </a:r>
          </a:p>
          <a:p>
            <a:pPr marL="571500" lvl="1" indent="0">
              <a:spcBef>
                <a:spcPts val="0"/>
              </a:spcBef>
              <a:buNone/>
            </a:pPr>
            <a:r>
              <a:rPr lang="nl-NL" dirty="0"/>
              <a:t>- Kernfase september 2026-januari 2027</a:t>
            </a:r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- Afstudeerfase: februari 2027- juni 2027</a:t>
            </a:r>
            <a:br>
              <a:rPr lang="nl-NL" dirty="0"/>
            </a:br>
            <a:endParaRPr lang="nl-NL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DTLA-R: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nl-NL" dirty="0"/>
              <a:t>Kernfase september 2026 – juni 2027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nl-NL" dirty="0"/>
              <a:t>Afstudeerfase: september 2027 – juni 2028</a:t>
            </a:r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Solliciteren</a:t>
            </a:r>
            <a:br>
              <a:rPr lang="nl-NL" dirty="0"/>
            </a:b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938475" y="583268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nl-NL" dirty="0"/>
              <a:t>DTL1-V25, DTL1VT2F: </a:t>
            </a:r>
            <a:br>
              <a:rPr lang="nl-NL" dirty="0"/>
            </a:br>
            <a:r>
              <a:rPr lang="nl-NL" dirty="0"/>
              <a:t>Stage semester 5, 7 en 8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11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nl-NL" sz="1900" dirty="0"/>
              <a:t>Kernfase en Afstudeerfase:</a:t>
            </a:r>
          </a:p>
          <a:p>
            <a:pPr marL="800100" lvl="1" indent="-311150">
              <a:spcBef>
                <a:spcPts val="0"/>
              </a:spcBef>
              <a:buSzPts val="1900"/>
            </a:pPr>
            <a:r>
              <a:rPr lang="nl-NL" sz="1500" dirty="0"/>
              <a:t>Je solliciteert op een school voor semester 5, 7 en 8</a:t>
            </a:r>
          </a:p>
          <a:p>
            <a:pPr marL="800100" lvl="1" indent="-311150">
              <a:spcBef>
                <a:spcPts val="0"/>
              </a:spcBef>
              <a:buSzPts val="1900"/>
            </a:pPr>
            <a:r>
              <a:rPr lang="nl-NL" sz="1500" dirty="0"/>
              <a:t>Je loopt 1 dag in de week stage (dinsdag)</a:t>
            </a:r>
          </a:p>
          <a:p>
            <a:pPr marL="800100" lvl="1" indent="-311150">
              <a:spcBef>
                <a:spcPts val="0"/>
              </a:spcBef>
              <a:buSzPts val="1900"/>
            </a:pPr>
            <a:r>
              <a:rPr lang="nl-NL" sz="1500" dirty="0"/>
              <a:t>Tijdens stageweken een ‘tweedaagse’</a:t>
            </a:r>
          </a:p>
          <a:p>
            <a:pPr marL="800100" lvl="1" indent="-311150">
              <a:spcBef>
                <a:spcPts val="0"/>
              </a:spcBef>
              <a:buSzPts val="1900"/>
            </a:pPr>
            <a:r>
              <a:rPr lang="nl-NL" sz="1500" dirty="0"/>
              <a:t>Extra stagedagen kunnen nodig zijn voor voldoende ontwikkeling</a:t>
            </a:r>
          </a:p>
          <a:p>
            <a:pPr marL="31750" lvl="0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lang="nl-NL" sz="1900" dirty="0"/>
          </a:p>
          <a:p>
            <a:pPr marL="342900" lvl="0" indent="-3111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nl-NL" sz="1900" dirty="0"/>
              <a:t>Kernfase –september 2026 –januari 2027</a:t>
            </a:r>
          </a:p>
          <a:p>
            <a:pPr marL="800100" lvl="1" indent="-311150">
              <a:spcBef>
                <a:spcPts val="0"/>
              </a:spcBef>
              <a:buSzPts val="1900"/>
            </a:pPr>
            <a:r>
              <a:rPr lang="nl-NL" sz="1500" dirty="0"/>
              <a:t>Je loopt indien nodig stage in een bouw die je nog niet gehad hebt</a:t>
            </a:r>
          </a:p>
          <a:p>
            <a:pPr marL="488950" lvl="1" indent="0">
              <a:spcBef>
                <a:spcPts val="0"/>
              </a:spcBef>
              <a:buSzPts val="1900"/>
              <a:buNone/>
            </a:pPr>
            <a:r>
              <a:rPr lang="nl-NL" sz="1500" dirty="0"/>
              <a:t>(voorwaarde: minimaal 1 keer groep 1 </a:t>
            </a:r>
            <a:r>
              <a:rPr lang="nl-NL" sz="1500" dirty="0" err="1"/>
              <a:t>tm</a:t>
            </a:r>
            <a:r>
              <a:rPr lang="nl-NL" sz="1500" dirty="0"/>
              <a:t> 4; </a:t>
            </a:r>
          </a:p>
          <a:p>
            <a:pPr marL="488950" lvl="1" indent="0">
              <a:spcBef>
                <a:spcPts val="0"/>
              </a:spcBef>
              <a:buSzPts val="1900"/>
              <a:buNone/>
            </a:pPr>
            <a:r>
              <a:rPr lang="nl-NL" sz="1500" dirty="0"/>
              <a:t>mimimaal 1 keer groep  5 </a:t>
            </a:r>
            <a:r>
              <a:rPr lang="nl-NL" sz="1500" dirty="0" err="1"/>
              <a:t>tm</a:t>
            </a:r>
            <a:r>
              <a:rPr lang="nl-NL" sz="1500" dirty="0"/>
              <a:t> 8 en minimaal 15 dagen groep 1 of 2</a:t>
            </a:r>
          </a:p>
          <a:p>
            <a:pPr marL="342900" lvl="0" indent="-3111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endParaRPr lang="nl-NL" sz="1900" dirty="0"/>
          </a:p>
          <a:p>
            <a:pPr marL="342900" lvl="0" indent="-311150">
              <a:spcBef>
                <a:spcPts val="0"/>
              </a:spcBef>
              <a:buSzPts val="1900"/>
            </a:pPr>
            <a:r>
              <a:rPr lang="nl-NL" sz="1900" dirty="0">
                <a:solidFill>
                  <a:schemeClr val="tx1"/>
                </a:solidFill>
              </a:rPr>
              <a:t>Afstudeerfase- semester 7- februari 2027 </a:t>
            </a:r>
            <a:r>
              <a:rPr lang="nl-NL" sz="1900" dirty="0" err="1">
                <a:solidFill>
                  <a:schemeClr val="tx1"/>
                </a:solidFill>
              </a:rPr>
              <a:t>tm</a:t>
            </a:r>
            <a:r>
              <a:rPr lang="nl-NL" sz="1900" dirty="0">
                <a:solidFill>
                  <a:schemeClr val="tx1"/>
                </a:solidFill>
              </a:rPr>
              <a:t> juni 2027</a:t>
            </a:r>
          </a:p>
          <a:p>
            <a:pPr marL="742950" lvl="1" indent="-292100">
              <a:spcBef>
                <a:spcPts val="0"/>
              </a:spcBef>
              <a:buSzPts val="1900"/>
            </a:pPr>
            <a:r>
              <a:rPr lang="nl-NL" sz="1500" dirty="0">
                <a:solidFill>
                  <a:schemeClr val="tx1"/>
                </a:solidFill>
              </a:rPr>
              <a:t>Minimaal 22 dagen</a:t>
            </a:r>
          </a:p>
          <a:p>
            <a:pPr marL="450850" lvl="1" indent="0">
              <a:spcBef>
                <a:spcPts val="0"/>
              </a:spcBef>
              <a:buSzPts val="1900"/>
              <a:buNone/>
            </a:pPr>
            <a:endParaRPr lang="nl-NL" sz="1900" dirty="0"/>
          </a:p>
          <a:p>
            <a:pPr marL="342900" lvl="0" indent="-3111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nl-NL" sz="1900" dirty="0"/>
              <a:t>Afstudeerfase-semester 8- september 2027 </a:t>
            </a:r>
            <a:r>
              <a:rPr lang="nl-NL" sz="1900" dirty="0" err="1"/>
              <a:t>tm</a:t>
            </a:r>
            <a:r>
              <a:rPr lang="nl-NL" sz="1900" dirty="0"/>
              <a:t> januari 2028- Eindstage</a:t>
            </a:r>
          </a:p>
          <a:p>
            <a:pPr marL="742950" lvl="1" indent="-29210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nl-NL" sz="1500" dirty="0"/>
              <a:t>Minimaal 40 dagen</a:t>
            </a:r>
          </a:p>
          <a:p>
            <a:pPr marL="742950" lvl="1" indent="-29210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nl-NL" sz="1500" dirty="0"/>
              <a:t>10 dagen aaneengesloten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9727CB5D-A7ED-325E-C513-59C003B1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372C7EB1-24C3-6B93-C082-F9AB44D58A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8475" y="583268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nl-NL" dirty="0"/>
              <a:t>DTLA-R: </a:t>
            </a:r>
            <a:br>
              <a:rPr lang="nl-NL" dirty="0"/>
            </a:br>
            <a:r>
              <a:rPr lang="nl-NL" dirty="0"/>
              <a:t>Stage semester 5 en 6</a:t>
            </a:r>
            <a:endParaRPr dirty="0"/>
          </a:p>
        </p:txBody>
      </p:sp>
      <p:sp>
        <p:nvSpPr>
          <p:cNvPr id="4" name="Google Shape;71;p15">
            <a:extLst>
              <a:ext uri="{FF2B5EF4-FFF2-40B4-BE49-F238E27FC236}">
                <a16:creationId xmlns:a16="http://schemas.microsoft.com/office/drawing/2014/main" id="{8FC2D592-73F7-064B-0F7D-CEAEDC39EC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8475" y="165923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nl-NL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Stage van een jaar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nl-NL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Gemiddeld 1 dag in de week</a:t>
            </a:r>
          </a:p>
        </p:txBody>
      </p:sp>
    </p:spTree>
    <p:extLst>
      <p:ext uri="{BB962C8B-B14F-4D97-AF65-F5344CB8AC3E}">
        <p14:creationId xmlns:p14="http://schemas.microsoft.com/office/powerpoint/2010/main" val="369195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Solliciteren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Informatie naar scholen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Sollicitatieprocedure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Bereikbaarheid stagebureau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Sollicitatieprocedure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650" y="1470582"/>
            <a:ext cx="7879303" cy="4892315"/>
          </a:xfrm>
        </p:spPr>
        <p:txBody>
          <a:bodyPr/>
          <a:lstStyle/>
          <a:p>
            <a:pPr marL="342900" lvl="0">
              <a:spcBef>
                <a:spcPts val="480"/>
              </a:spcBef>
              <a:buSzPts val="2400"/>
            </a:pPr>
            <a:r>
              <a:rPr lang="nl-NL" dirty="0"/>
              <a:t>Iedereen solliciteert voor een stage in de kern-/afstudeerfase: 1e ronde </a:t>
            </a:r>
            <a:r>
              <a:rPr lang="nl-NL" b="1" dirty="0">
                <a:solidFill>
                  <a:srgbClr val="FF0000"/>
                </a:solidFill>
              </a:rPr>
              <a:t>2</a:t>
            </a:r>
            <a:r>
              <a:rPr lang="nl-NL" dirty="0"/>
              <a:t> brieven met cv naar opleidingsscholen. </a:t>
            </a:r>
          </a:p>
          <a:p>
            <a:pPr marL="342900">
              <a:spcBef>
                <a:spcPts val="480"/>
              </a:spcBef>
              <a:buSzPts val="2400"/>
            </a:pPr>
            <a:r>
              <a:rPr lang="nl-NL" dirty="0"/>
              <a:t>Overzicht beschikbare plaatsen op </a:t>
            </a:r>
            <a:r>
              <a:rPr lang="nl-NL" dirty="0" err="1"/>
              <a:t>mijniselinge</a:t>
            </a:r>
            <a:r>
              <a:rPr lang="nl-NL" dirty="0"/>
              <a:t>&gt;praktijkinformatie onder vacatures. </a:t>
            </a:r>
          </a:p>
          <a:p>
            <a:pPr marL="342900" lvl="0">
              <a:spcBef>
                <a:spcPts val="480"/>
              </a:spcBef>
              <a:buSzPts val="2400"/>
            </a:pPr>
            <a:r>
              <a:rPr lang="nl-NL" dirty="0"/>
              <a:t>Er zijn ook vacatures in het speciaal (basis-) onderwijs</a:t>
            </a:r>
          </a:p>
        </p:txBody>
      </p:sp>
    </p:spTree>
    <p:extLst>
      <p:ext uri="{BB962C8B-B14F-4D97-AF65-F5344CB8AC3E}">
        <p14:creationId xmlns:p14="http://schemas.microsoft.com/office/powerpoint/2010/main" val="805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778556" y="476387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Sollicitatieprocedure</a:t>
            </a:r>
            <a:endParaRPr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778555" y="1197655"/>
            <a:ext cx="7875587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lnSpc>
                <a:spcPct val="80000"/>
              </a:lnSpc>
              <a:spcBef>
                <a:spcPts val="0"/>
              </a:spcBef>
              <a:buSzPts val="1900"/>
            </a:pPr>
            <a:r>
              <a:rPr lang="nl-NL" sz="2000" dirty="0"/>
              <a:t>Solliciteren vanaf 2 april tot en met 10 april 2026.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Vaste week voor de sollicitatiegesprekken week 20/21 11 mei tot en met 18 mei 2026.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In week 21 op 19 mei geven de scholen aan de studenten door wie er welkom zijn.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Student geeft op 20 mei aan de opleidingsschool door waar hij/zij graag </a:t>
            </a:r>
            <a:r>
              <a:rPr lang="nl-NL" sz="2000"/>
              <a:t>hun stage </a:t>
            </a:r>
            <a:r>
              <a:rPr lang="nl-NL" sz="2000" dirty="0"/>
              <a:t>wil gaan doen.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Scholen geven in week 21, op 21 of 22 mei 2026 door aan het stagebureau wie ze hebben aangenomen.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Stagebureau zorgt ervoor dat de overzichten weer zijn bijgewerkt voor de tweede ronde.</a:t>
            </a:r>
          </a:p>
          <a:p>
            <a:pPr marL="342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Week 23 vanaf 1 juni 2026 start de tweede ronde. Voor studenten die dan nog geen plaats hebben kunnen verder gaan met solliciteren.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endParaRPr lang="nl-NL" sz="2000" dirty="0"/>
          </a:p>
          <a:p>
            <a:pPr marL="342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i="1" dirty="0"/>
              <a:t>Drie keer gesolliciteerd en nog geen stageplek? Neem contact op met je </a:t>
            </a:r>
            <a:r>
              <a:rPr lang="nl-NL" sz="2000" i="1" u="sng" dirty="0"/>
              <a:t>studiecoach</a:t>
            </a:r>
            <a:r>
              <a:rPr lang="nl-NL" sz="2000" i="1" dirty="0"/>
              <a:t>. Samen bespreek je waar je aan kunt werken/wat jou kan helpen. Ook het stagebureau kan met je meekijken op welke scholen je kunt solliciteren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endParaRPr lang="nl-NL" sz="2000" dirty="0"/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endParaRPr lang="nl-NL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Solliciteren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600"/>
            </a:pPr>
            <a:r>
              <a:rPr lang="nl-NL" sz="2600" dirty="0"/>
              <a:t>Hoe schrijf je een goede sollicitatiebrief? Zie </a:t>
            </a:r>
            <a:r>
              <a:rPr lang="nl-NL" sz="2600" dirty="0" err="1"/>
              <a:t>powerpoint</a:t>
            </a:r>
            <a:r>
              <a:rPr lang="nl-NL" sz="2600" dirty="0"/>
              <a:t>: praktijkinformatie/</a:t>
            </a:r>
            <a:r>
              <a:rPr lang="nl-NL" sz="2600" dirty="0" err="1"/>
              <a:t>isop.nl</a:t>
            </a:r>
            <a:br>
              <a:rPr lang="nl-NL" sz="2600" dirty="0">
                <a:latin typeface="Trebuchet MS" panose="020B0603020202020204" pitchFamily="34" charset="0"/>
                <a:ea typeface="Consolas"/>
                <a:cs typeface="Consolas"/>
              </a:rPr>
            </a:br>
            <a:endParaRPr dirty="0">
              <a:latin typeface="Trebuchet MS" panose="020B0603020202020204" pitchFamily="34" charset="0"/>
            </a:endParaRPr>
          </a:p>
          <a:p>
            <a:pPr marL="342900">
              <a:spcBef>
                <a:spcPts val="520"/>
              </a:spcBef>
              <a:buSzPts val="2600"/>
            </a:pPr>
            <a:r>
              <a:rPr lang="nl-NL" sz="2600" dirty="0"/>
              <a:t>Hoe voer ik een goed sollicitatiegesprek? </a:t>
            </a:r>
            <a:br>
              <a:rPr lang="nl-NL" sz="2600" dirty="0">
                <a:latin typeface="Trebuchet MS" panose="020B0603020202020204" pitchFamily="34" charset="0"/>
              </a:rPr>
            </a:br>
            <a:r>
              <a:rPr lang="nl-NL" sz="2600" dirty="0"/>
              <a:t>De sollicitatiegesprekken gaan volgens de STARR methode, deze staat in ISOP onder vacatures</a:t>
            </a:r>
            <a:endParaRPr lang="nl-NL" sz="2600" dirty="0">
              <a:highlight>
                <a:srgbClr val="FFFF00"/>
              </a:highlight>
            </a:endParaRPr>
          </a:p>
        </p:txBody>
      </p:sp>
      <p:sp>
        <p:nvSpPr>
          <p:cNvPr id="2" name="Explosie 1 1">
            <a:extLst>
              <a:ext uri="{FF2B5EF4-FFF2-40B4-BE49-F238E27FC236}">
                <a16:creationId xmlns:a16="http://schemas.microsoft.com/office/drawing/2014/main" id="{CB435F9C-387E-9FDB-B578-A74C2713002D}"/>
              </a:ext>
            </a:extLst>
          </p:cNvPr>
          <p:cNvSpPr/>
          <p:nvPr/>
        </p:nvSpPr>
        <p:spPr>
          <a:xfrm>
            <a:off x="6738257" y="-631144"/>
            <a:ext cx="3145971" cy="2318657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  <a:latin typeface="Trebuchet MS" panose="020B0703020202090204" pitchFamily="34" charset="0"/>
              </a:rPr>
              <a:t>CV in CANVA?</a:t>
            </a:r>
          </a:p>
          <a:p>
            <a:pPr algn="ctr"/>
            <a:r>
              <a:rPr lang="nl-NL" b="1" dirty="0">
                <a:solidFill>
                  <a:schemeClr val="tx1"/>
                </a:solidFill>
                <a:latin typeface="Trebuchet MS" panose="020B0703020202090204" pitchFamily="34" charset="0"/>
              </a:rPr>
              <a:t>Pas op &gt; Spam!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Op welke vacature reageer ik?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600" dirty="0"/>
              <a:t>Bedenk bijvoorbeeld: 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sz="2600" dirty="0"/>
              <a:t>Welke school biedt mij de uitdagingen die ik zoek?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sz="2600" dirty="0"/>
              <a:t>Welke school heeft een visie die bij mij past?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sz="2600" dirty="0"/>
              <a:t>Welke school heeft </a:t>
            </a:r>
            <a:r>
              <a:rPr lang="nl-NL" sz="2600" dirty="0" err="1"/>
              <a:t>schoolontwikkelthema’s</a:t>
            </a:r>
            <a:r>
              <a:rPr lang="nl-NL" sz="2600" dirty="0"/>
              <a:t> die passen bij wat ik wil leren?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sz="2600" dirty="0"/>
              <a:t>Met welk type school (ligging, grootte, populatie, concept,..) wil ik nog ervaring opdoen?</a:t>
            </a:r>
            <a:endParaRPr sz="26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2e68f2-a825-47fe-942f-645179b97d0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4A0C7416F99448A6FBC2806CF6126" ma:contentTypeVersion="16" ma:contentTypeDescription="Een nieuw document maken." ma:contentTypeScope="" ma:versionID="f3b4f310e373f5b8eac8b188dbe07e61">
  <xsd:schema xmlns:xsd="http://www.w3.org/2001/XMLSchema" xmlns:xs="http://www.w3.org/2001/XMLSchema" xmlns:p="http://schemas.microsoft.com/office/2006/metadata/properties" xmlns:ns2="482e68f2-a825-47fe-942f-645179b97d06" xmlns:ns3="f0bbb85a-719a-4743-88d2-01dc7aa508eb" targetNamespace="http://schemas.microsoft.com/office/2006/metadata/properties" ma:root="true" ma:fieldsID="cb0db27fa56e50fa75a35053af33e634" ns2:_="" ns3:_="">
    <xsd:import namespace="482e68f2-a825-47fe-942f-645179b97d06"/>
    <xsd:import namespace="f0bbb85a-719a-4743-88d2-01dc7aa508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e68f2-a825-47fe-942f-645179b97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4dd16f31-e6cd-40e5-b524-3fbf5cb652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bb85a-719a-4743-88d2-01dc7aa508e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ECF74E-7578-416F-BFB6-843137371B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5CD460-7841-4C03-9425-F529AB993BFD}">
  <ds:schemaRefs>
    <ds:schemaRef ds:uri="http://schemas.microsoft.com/office/2006/metadata/properties"/>
    <ds:schemaRef ds:uri="http://schemas.microsoft.com/office/infopath/2007/PartnerControls"/>
    <ds:schemaRef ds:uri="482e68f2-a825-47fe-942f-645179b97d06"/>
  </ds:schemaRefs>
</ds:datastoreItem>
</file>

<file path=customXml/itemProps3.xml><?xml version="1.0" encoding="utf-8"?>
<ds:datastoreItem xmlns:ds="http://schemas.openxmlformats.org/officeDocument/2006/customXml" ds:itemID="{BC95460E-B91E-4B68-B4A5-5EBAAC620D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2e68f2-a825-47fe-942f-645179b97d06"/>
    <ds:schemaRef ds:uri="f0bbb85a-719a-4743-88d2-01dc7aa50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746</Words>
  <Application>Microsoft Macintosh PowerPoint</Application>
  <PresentationFormat>Diavoorstelling (4:3)</PresentationFormat>
  <Paragraphs>111</Paragraphs>
  <Slides>18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Aangepast ontwerp</vt:lpstr>
      <vt:lpstr> Studiejaar 2026-2027 Informatie over stage</vt:lpstr>
      <vt:lpstr>Inhoud</vt:lpstr>
      <vt:lpstr>DTL1-V25, DTL1VT2F:  Stage semester 5, 7 en 8</vt:lpstr>
      <vt:lpstr>DTLA-R:  Stage semester 5 en 6</vt:lpstr>
      <vt:lpstr>Solliciteren</vt:lpstr>
      <vt:lpstr>Sollicitatieprocedure </vt:lpstr>
      <vt:lpstr>Sollicitatieprocedure</vt:lpstr>
      <vt:lpstr>Solliciteren</vt:lpstr>
      <vt:lpstr>Op welke vacature reageer ik?</vt:lpstr>
      <vt:lpstr>In het sollicitatiegesprek</vt:lpstr>
      <vt:lpstr>Zelf een plaats?</vt:lpstr>
      <vt:lpstr>Stage &gt; werk:</vt:lpstr>
      <vt:lpstr>Vinden, binden, boeien</vt:lpstr>
      <vt:lpstr>Versneld voor de klas/mijlpalenregeling</vt:lpstr>
      <vt:lpstr>Stage lopen op je werkplek</vt:lpstr>
      <vt:lpstr>Bereikbaarheid stagebureau</vt:lpstr>
      <vt:lpstr>Mogelijkheden voor een korte  buitenlandervaring </vt:lpstr>
      <vt:lpstr> Nog vragen?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DR2/DV1</dc:title>
  <dc:creator>Leslie Wal</dc:creator>
  <cp:lastModifiedBy>Carolien van Riswijk</cp:lastModifiedBy>
  <cp:revision>145</cp:revision>
  <dcterms:modified xsi:type="dcterms:W3CDTF">2026-03-04T09:58:46Z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0x0101003FD4A0C7416F99448A6FBC2806CF6126</vt:lpwstr>
  </property>
  <property fmtid="{D5CDD505-2E9C-101B-9397-08002B2CF9AE}" pid="3" name="MediaServiceImageTags">
    <vt:lpwstr/>
  </property>
  <property fmtid="{D5CDD505-2E9C-101B-9397-08002B2CF9AE}" pid="4" name="MSIP_Label_44d050f3-850d-4310-850a-31ea13e04063_Enabled">
    <vt:lpwstr>true</vt:lpwstr>
  </property>
  <property fmtid="{D5CDD505-2E9C-101B-9397-08002B2CF9AE}" pid="5" name="MSIP_Label_44d050f3-850d-4310-850a-31ea13e04063_SetDate">
    <vt:lpwstr>2025-02-10T10:04:03Z</vt:lpwstr>
  </property>
  <property fmtid="{D5CDD505-2E9C-101B-9397-08002B2CF9AE}" pid="6" name="MSIP_Label_44d050f3-850d-4310-850a-31ea13e04063_Method">
    <vt:lpwstr>Standard</vt:lpwstr>
  </property>
  <property fmtid="{D5CDD505-2E9C-101B-9397-08002B2CF9AE}" pid="7" name="MSIP_Label_44d050f3-850d-4310-850a-31ea13e04063_Name">
    <vt:lpwstr>defa4170-0d19-0005-0004-bc88714345d2</vt:lpwstr>
  </property>
  <property fmtid="{D5CDD505-2E9C-101B-9397-08002B2CF9AE}" pid="8" name="MSIP_Label_44d050f3-850d-4310-850a-31ea13e04063_SiteId">
    <vt:lpwstr>6200b37c-a03e-4996-ab02-6f5b017bb20f</vt:lpwstr>
  </property>
  <property fmtid="{D5CDD505-2E9C-101B-9397-08002B2CF9AE}" pid="9" name="MSIP_Label_44d050f3-850d-4310-850a-31ea13e04063_ActionId">
    <vt:lpwstr>d70d78e8-1abb-4a7d-b722-20e84fa0dfcd</vt:lpwstr>
  </property>
  <property fmtid="{D5CDD505-2E9C-101B-9397-08002B2CF9AE}" pid="10" name="MSIP_Label_44d050f3-850d-4310-850a-31ea13e04063_ContentBits">
    <vt:lpwstr>0</vt:lpwstr>
  </property>
  <property fmtid="{D5CDD505-2E9C-101B-9397-08002B2CF9AE}" pid="11" name="MSIP_Label_44d050f3-850d-4310-850a-31ea13e04063_Tag">
    <vt:lpwstr>10, 3, 0, 2</vt:lpwstr>
  </property>
</Properties>
</file>